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64" r:id="rId6"/>
    <p:sldId id="277" r:id="rId7"/>
    <p:sldId id="265" r:id="rId8"/>
    <p:sldId id="266" r:id="rId9"/>
    <p:sldId id="267" r:id="rId10"/>
    <p:sldId id="268" r:id="rId11"/>
    <p:sldId id="269" r:id="rId12"/>
    <p:sldId id="270" r:id="rId13"/>
    <p:sldId id="271" r:id="rId14"/>
    <p:sldId id="272" r:id="rId15"/>
    <p:sldId id="273" r:id="rId16"/>
    <p:sldId id="274" r:id="rId17"/>
    <p:sldId id="275" r:id="rId18"/>
    <p:sldId id="278"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47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E42949-C35D-4975-B8C4-B34E8F7F66E2}"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10D7-A317-4A03-AEEB-C75BE1E7D711}" type="slidenum">
              <a:rPr lang="en-US" smtClean="0"/>
              <a:t>‹#›</a:t>
            </a:fld>
            <a:endParaRPr lang="en-US"/>
          </a:p>
        </p:txBody>
      </p:sp>
    </p:spTree>
    <p:extLst>
      <p:ext uri="{BB962C8B-B14F-4D97-AF65-F5344CB8AC3E}">
        <p14:creationId xmlns:p14="http://schemas.microsoft.com/office/powerpoint/2010/main" val="15718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E42949-C35D-4975-B8C4-B34E8F7F66E2}"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10D7-A317-4A03-AEEB-C75BE1E7D711}" type="slidenum">
              <a:rPr lang="en-US" smtClean="0"/>
              <a:t>‹#›</a:t>
            </a:fld>
            <a:endParaRPr lang="en-US"/>
          </a:p>
        </p:txBody>
      </p:sp>
    </p:spTree>
    <p:extLst>
      <p:ext uri="{BB962C8B-B14F-4D97-AF65-F5344CB8AC3E}">
        <p14:creationId xmlns:p14="http://schemas.microsoft.com/office/powerpoint/2010/main" val="1243242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E42949-C35D-4975-B8C4-B34E8F7F66E2}"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10D7-A317-4A03-AEEB-C75BE1E7D711}" type="slidenum">
              <a:rPr lang="en-US" smtClean="0"/>
              <a:t>‹#›</a:t>
            </a:fld>
            <a:endParaRPr lang="en-US"/>
          </a:p>
        </p:txBody>
      </p:sp>
    </p:spTree>
    <p:extLst>
      <p:ext uri="{BB962C8B-B14F-4D97-AF65-F5344CB8AC3E}">
        <p14:creationId xmlns:p14="http://schemas.microsoft.com/office/powerpoint/2010/main" val="372900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E42949-C35D-4975-B8C4-B34E8F7F66E2}"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10D7-A317-4A03-AEEB-C75BE1E7D711}" type="slidenum">
              <a:rPr lang="en-US" smtClean="0"/>
              <a:t>‹#›</a:t>
            </a:fld>
            <a:endParaRPr lang="en-US"/>
          </a:p>
        </p:txBody>
      </p:sp>
    </p:spTree>
    <p:extLst>
      <p:ext uri="{BB962C8B-B14F-4D97-AF65-F5344CB8AC3E}">
        <p14:creationId xmlns:p14="http://schemas.microsoft.com/office/powerpoint/2010/main" val="1814119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E42949-C35D-4975-B8C4-B34E8F7F66E2}"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10D7-A317-4A03-AEEB-C75BE1E7D711}" type="slidenum">
              <a:rPr lang="en-US" smtClean="0"/>
              <a:t>‹#›</a:t>
            </a:fld>
            <a:endParaRPr lang="en-US"/>
          </a:p>
        </p:txBody>
      </p:sp>
    </p:spTree>
    <p:extLst>
      <p:ext uri="{BB962C8B-B14F-4D97-AF65-F5344CB8AC3E}">
        <p14:creationId xmlns:p14="http://schemas.microsoft.com/office/powerpoint/2010/main" val="168855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E42949-C35D-4975-B8C4-B34E8F7F66E2}"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710D7-A317-4A03-AEEB-C75BE1E7D711}" type="slidenum">
              <a:rPr lang="en-US" smtClean="0"/>
              <a:t>‹#›</a:t>
            </a:fld>
            <a:endParaRPr lang="en-US"/>
          </a:p>
        </p:txBody>
      </p:sp>
    </p:spTree>
    <p:extLst>
      <p:ext uri="{BB962C8B-B14F-4D97-AF65-F5344CB8AC3E}">
        <p14:creationId xmlns:p14="http://schemas.microsoft.com/office/powerpoint/2010/main" val="3604408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E42949-C35D-4975-B8C4-B34E8F7F66E2}" type="datetimeFigureOut">
              <a:rPr lang="en-US" smtClean="0"/>
              <a:t>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710D7-A317-4A03-AEEB-C75BE1E7D711}" type="slidenum">
              <a:rPr lang="en-US" smtClean="0"/>
              <a:t>‹#›</a:t>
            </a:fld>
            <a:endParaRPr lang="en-US"/>
          </a:p>
        </p:txBody>
      </p:sp>
    </p:spTree>
    <p:extLst>
      <p:ext uri="{BB962C8B-B14F-4D97-AF65-F5344CB8AC3E}">
        <p14:creationId xmlns:p14="http://schemas.microsoft.com/office/powerpoint/2010/main" val="166643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E42949-C35D-4975-B8C4-B34E8F7F66E2}" type="datetimeFigureOut">
              <a:rPr lang="en-US" smtClean="0"/>
              <a:t>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710D7-A317-4A03-AEEB-C75BE1E7D711}" type="slidenum">
              <a:rPr lang="en-US" smtClean="0"/>
              <a:t>‹#›</a:t>
            </a:fld>
            <a:endParaRPr lang="en-US"/>
          </a:p>
        </p:txBody>
      </p:sp>
    </p:spTree>
    <p:extLst>
      <p:ext uri="{BB962C8B-B14F-4D97-AF65-F5344CB8AC3E}">
        <p14:creationId xmlns:p14="http://schemas.microsoft.com/office/powerpoint/2010/main" val="3341791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E42949-C35D-4975-B8C4-B34E8F7F66E2}" type="datetimeFigureOut">
              <a:rPr lang="en-US" smtClean="0"/>
              <a:t>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710D7-A317-4A03-AEEB-C75BE1E7D711}" type="slidenum">
              <a:rPr lang="en-US" smtClean="0"/>
              <a:t>‹#›</a:t>
            </a:fld>
            <a:endParaRPr lang="en-US"/>
          </a:p>
        </p:txBody>
      </p:sp>
    </p:spTree>
    <p:extLst>
      <p:ext uri="{BB962C8B-B14F-4D97-AF65-F5344CB8AC3E}">
        <p14:creationId xmlns:p14="http://schemas.microsoft.com/office/powerpoint/2010/main" val="2481189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E42949-C35D-4975-B8C4-B34E8F7F66E2}"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710D7-A317-4A03-AEEB-C75BE1E7D711}" type="slidenum">
              <a:rPr lang="en-US" smtClean="0"/>
              <a:t>‹#›</a:t>
            </a:fld>
            <a:endParaRPr lang="en-US"/>
          </a:p>
        </p:txBody>
      </p:sp>
    </p:spTree>
    <p:extLst>
      <p:ext uri="{BB962C8B-B14F-4D97-AF65-F5344CB8AC3E}">
        <p14:creationId xmlns:p14="http://schemas.microsoft.com/office/powerpoint/2010/main" val="410869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E42949-C35D-4975-B8C4-B34E8F7F66E2}"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710D7-A317-4A03-AEEB-C75BE1E7D711}" type="slidenum">
              <a:rPr lang="en-US" smtClean="0"/>
              <a:t>‹#›</a:t>
            </a:fld>
            <a:endParaRPr lang="en-US"/>
          </a:p>
        </p:txBody>
      </p:sp>
    </p:spTree>
    <p:extLst>
      <p:ext uri="{BB962C8B-B14F-4D97-AF65-F5344CB8AC3E}">
        <p14:creationId xmlns:p14="http://schemas.microsoft.com/office/powerpoint/2010/main" val="515167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42949-C35D-4975-B8C4-B34E8F7F66E2}" type="datetimeFigureOut">
              <a:rPr lang="en-US" smtClean="0"/>
              <a:t>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710D7-A317-4A03-AEEB-C75BE1E7D711}" type="slidenum">
              <a:rPr lang="en-US" smtClean="0"/>
              <a:t>‹#›</a:t>
            </a:fld>
            <a:endParaRPr lang="en-US"/>
          </a:p>
        </p:txBody>
      </p:sp>
    </p:spTree>
    <p:extLst>
      <p:ext uri="{BB962C8B-B14F-4D97-AF65-F5344CB8AC3E}">
        <p14:creationId xmlns:p14="http://schemas.microsoft.com/office/powerpoint/2010/main" val="621166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video.about.com/autorepair/How-Does-the-Steering-System-Work-.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cv5WLLYo-fk" TargetMode="External"/><Relationship Id="rId2" Type="http://schemas.openxmlformats.org/officeDocument/2006/relationships/hyperlink" Target="https://www.youtube.com/watch?v=dFWHbRApS3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dirty="0" smtClean="0"/>
              <a:t>Physical Science</a:t>
            </a:r>
            <a:endParaRPr lang="en-US" dirty="0"/>
          </a:p>
        </p:txBody>
      </p:sp>
      <p:sp>
        <p:nvSpPr>
          <p:cNvPr id="3" name="Subtitle 2"/>
          <p:cNvSpPr>
            <a:spLocks noGrp="1"/>
          </p:cNvSpPr>
          <p:nvPr>
            <p:ph type="subTitle" idx="1"/>
          </p:nvPr>
        </p:nvSpPr>
        <p:spPr>
          <a:xfrm>
            <a:off x="1371600" y="2286000"/>
            <a:ext cx="6400800" cy="3352800"/>
          </a:xfrm>
        </p:spPr>
        <p:txBody>
          <a:bodyPr>
            <a:noAutofit/>
          </a:bodyPr>
          <a:lstStyle/>
          <a:p>
            <a:r>
              <a:rPr lang="en-US" sz="7200" dirty="0" smtClean="0">
                <a:solidFill>
                  <a:schemeClr val="tx1"/>
                </a:solidFill>
              </a:rPr>
              <a:t>Simple Machines</a:t>
            </a:r>
            <a:endParaRPr lang="en-US" sz="7200" dirty="0">
              <a:solidFill>
                <a:schemeClr val="tx1"/>
              </a:solidFill>
            </a:endParaRPr>
          </a:p>
        </p:txBody>
      </p:sp>
    </p:spTree>
    <p:extLst>
      <p:ext uri="{BB962C8B-B14F-4D97-AF65-F5344CB8AC3E}">
        <p14:creationId xmlns:p14="http://schemas.microsoft.com/office/powerpoint/2010/main" val="2105104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Class Lever</a:t>
            </a: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32768" b="37706"/>
          <a:stretch/>
        </p:blipFill>
        <p:spPr>
          <a:xfrm>
            <a:off x="533400" y="1295400"/>
            <a:ext cx="7772400" cy="5401119"/>
          </a:xfrm>
        </p:spPr>
      </p:pic>
    </p:spTree>
    <p:extLst>
      <p:ext uri="{BB962C8B-B14F-4D97-AF65-F5344CB8AC3E}">
        <p14:creationId xmlns:p14="http://schemas.microsoft.com/office/powerpoint/2010/main" val="3308172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Wheel and Axle (p.430)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wheel and axle is a simple machine that consists of two discs or cylinders, each one with a different radius.</a:t>
            </a:r>
          </a:p>
          <a:p>
            <a:r>
              <a:rPr lang="en-US" dirty="0" smtClean="0"/>
              <a:t>To calculate the ideal mechanical advantage of the wheel and axle, divide the radius (or diameter) where the input force is exerted by the radius (or diameter) where the output force is exerted.</a:t>
            </a:r>
          </a:p>
          <a:p>
            <a:pPr marL="0" indent="0">
              <a:buNone/>
            </a:pPr>
            <a:r>
              <a:rPr lang="en-US" dirty="0" smtClean="0">
                <a:hlinkClick r:id="rId2"/>
              </a:rPr>
              <a:t>http://video.about.com/autorepair/How-Does-the-Steering-System-Work-.htm</a:t>
            </a:r>
            <a:endParaRPr lang="en-US" dirty="0"/>
          </a:p>
        </p:txBody>
      </p:sp>
    </p:spTree>
    <p:extLst>
      <p:ext uri="{BB962C8B-B14F-4D97-AF65-F5344CB8AC3E}">
        <p14:creationId xmlns:p14="http://schemas.microsoft.com/office/powerpoint/2010/main" val="3168253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94"/>
            <a:ext cx="8229600" cy="1143000"/>
          </a:xfrm>
        </p:spPr>
        <p:txBody>
          <a:bodyPr/>
          <a:lstStyle/>
          <a:p>
            <a:r>
              <a:rPr lang="en-US" dirty="0" smtClean="0"/>
              <a:t>Inclined Planes (p.430)</a:t>
            </a:r>
            <a:endParaRPr lang="en-US" dirty="0"/>
          </a:p>
        </p:txBody>
      </p:sp>
      <p:sp>
        <p:nvSpPr>
          <p:cNvPr id="3" name="Content Placeholder 2"/>
          <p:cNvSpPr>
            <a:spLocks noGrp="1"/>
          </p:cNvSpPr>
          <p:nvPr>
            <p:ph idx="1"/>
          </p:nvPr>
        </p:nvSpPr>
        <p:spPr>
          <a:xfrm>
            <a:off x="0" y="838200"/>
            <a:ext cx="9144000" cy="4525963"/>
          </a:xfrm>
        </p:spPr>
        <p:txBody>
          <a:bodyPr/>
          <a:lstStyle/>
          <a:p>
            <a:r>
              <a:rPr lang="en-US" dirty="0" smtClean="0"/>
              <a:t>An inclined plane is a slanted surface along which a force moves an object to a different elevation.</a:t>
            </a:r>
          </a:p>
          <a:p>
            <a:r>
              <a:rPr lang="en-US" dirty="0" smtClean="0"/>
              <a:t>A ramp is an example of an inclined plane.</a:t>
            </a:r>
          </a:p>
          <a:p>
            <a:r>
              <a:rPr lang="en-US" dirty="0" smtClean="0"/>
              <a:t>The ideal mechanical advantage of an inclined plane is the distance along the inclined plane divided by its change in height.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3733800"/>
            <a:ext cx="4724400" cy="2860796"/>
          </a:xfrm>
          <a:prstGeom prst="rect">
            <a:avLst/>
          </a:prstGeom>
        </p:spPr>
      </p:pic>
    </p:spTree>
    <p:extLst>
      <p:ext uri="{BB962C8B-B14F-4D97-AF65-F5344CB8AC3E}">
        <p14:creationId xmlns:p14="http://schemas.microsoft.com/office/powerpoint/2010/main" val="93257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Wedges (p.431)</a:t>
            </a:r>
            <a:endParaRPr lang="en-US" dirty="0"/>
          </a:p>
        </p:txBody>
      </p:sp>
      <p:sp>
        <p:nvSpPr>
          <p:cNvPr id="3" name="Content Placeholder 2"/>
          <p:cNvSpPr>
            <a:spLocks noGrp="1"/>
          </p:cNvSpPr>
          <p:nvPr>
            <p:ph idx="1"/>
          </p:nvPr>
        </p:nvSpPr>
        <p:spPr>
          <a:xfrm>
            <a:off x="457200" y="1600200"/>
            <a:ext cx="4343400" cy="4525963"/>
          </a:xfrm>
        </p:spPr>
        <p:txBody>
          <a:bodyPr>
            <a:normAutofit fontScale="92500" lnSpcReduction="20000"/>
          </a:bodyPr>
          <a:lstStyle/>
          <a:p>
            <a:r>
              <a:rPr lang="en-US" dirty="0" smtClean="0"/>
              <a:t>A wedge is a V-shaped object whose sides are two inclined planes sloped toward each other.</a:t>
            </a:r>
          </a:p>
          <a:p>
            <a:r>
              <a:rPr lang="en-US" dirty="0" smtClean="0"/>
              <a:t>A thin wedge of a given length has a greater ideal mechanical advantage than a thick wedge of the same length.</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1465729"/>
            <a:ext cx="2857500" cy="4848225"/>
          </a:xfrm>
          <a:prstGeom prst="rect">
            <a:avLst/>
          </a:prstGeom>
        </p:spPr>
      </p:pic>
    </p:spTree>
    <p:extLst>
      <p:ext uri="{BB962C8B-B14F-4D97-AF65-F5344CB8AC3E}">
        <p14:creationId xmlns:p14="http://schemas.microsoft.com/office/powerpoint/2010/main" val="1625653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59"/>
            <a:ext cx="8229600" cy="1143000"/>
          </a:xfrm>
        </p:spPr>
        <p:txBody>
          <a:bodyPr/>
          <a:lstStyle/>
          <a:p>
            <a:r>
              <a:rPr lang="en-US" dirty="0" smtClean="0"/>
              <a:t>Screws (p.431)</a:t>
            </a:r>
            <a:endParaRPr lang="en-US" dirty="0"/>
          </a:p>
        </p:txBody>
      </p:sp>
      <p:sp>
        <p:nvSpPr>
          <p:cNvPr id="3" name="Content Placeholder 2"/>
          <p:cNvSpPr>
            <a:spLocks noGrp="1"/>
          </p:cNvSpPr>
          <p:nvPr>
            <p:ph idx="1"/>
          </p:nvPr>
        </p:nvSpPr>
        <p:spPr>
          <a:xfrm>
            <a:off x="0" y="914400"/>
            <a:ext cx="9144000" cy="4525963"/>
          </a:xfrm>
        </p:spPr>
        <p:txBody>
          <a:bodyPr/>
          <a:lstStyle/>
          <a:p>
            <a:r>
              <a:rPr lang="en-US" dirty="0" smtClean="0"/>
              <a:t>A screw is an inclined plane wrapped around a cylinder.</a:t>
            </a:r>
          </a:p>
          <a:p>
            <a:r>
              <a:rPr lang="en-US" dirty="0" smtClean="0"/>
              <a:t>Screws with threads that are closer together have a far greater mechanical advantage.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9424" y="3200400"/>
            <a:ext cx="4895850" cy="3524250"/>
          </a:xfrm>
          <a:prstGeom prst="rect">
            <a:avLst/>
          </a:prstGeom>
        </p:spPr>
      </p:pic>
    </p:spTree>
    <p:extLst>
      <p:ext uri="{BB962C8B-B14F-4D97-AF65-F5344CB8AC3E}">
        <p14:creationId xmlns:p14="http://schemas.microsoft.com/office/powerpoint/2010/main" val="1806989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29"/>
            <a:ext cx="8229600" cy="1143000"/>
          </a:xfrm>
        </p:spPr>
        <p:txBody>
          <a:bodyPr/>
          <a:lstStyle/>
          <a:p>
            <a:r>
              <a:rPr lang="en-US" dirty="0" smtClean="0"/>
              <a:t>Pulleys (p.432)</a:t>
            </a:r>
            <a:endParaRPr lang="en-US" dirty="0"/>
          </a:p>
        </p:txBody>
      </p:sp>
      <p:sp>
        <p:nvSpPr>
          <p:cNvPr id="3" name="Content Placeholder 2"/>
          <p:cNvSpPr>
            <a:spLocks noGrp="1"/>
          </p:cNvSpPr>
          <p:nvPr>
            <p:ph idx="1"/>
          </p:nvPr>
        </p:nvSpPr>
        <p:spPr>
          <a:xfrm>
            <a:off x="0" y="914400"/>
            <a:ext cx="4495800" cy="5943600"/>
          </a:xfrm>
        </p:spPr>
        <p:txBody>
          <a:bodyPr>
            <a:normAutofit/>
          </a:bodyPr>
          <a:lstStyle/>
          <a:p>
            <a:r>
              <a:rPr lang="en-US" dirty="0" smtClean="0"/>
              <a:t>A pulley is a simple machine that consists of a rope that fits into a groove in a wheel.</a:t>
            </a:r>
          </a:p>
          <a:p>
            <a:r>
              <a:rPr lang="en-US" dirty="0" smtClean="0"/>
              <a:t>The ideal mechanical advantage of a pulley or pulley system is equal to the number of rope sections supporting the load being lifted.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371600"/>
            <a:ext cx="4373880" cy="4373880"/>
          </a:xfrm>
          <a:prstGeom prst="rect">
            <a:avLst/>
          </a:prstGeom>
        </p:spPr>
      </p:pic>
    </p:spTree>
    <p:extLst>
      <p:ext uri="{BB962C8B-B14F-4D97-AF65-F5344CB8AC3E}">
        <p14:creationId xmlns:p14="http://schemas.microsoft.com/office/powerpoint/2010/main" val="4244117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9624"/>
            <a:ext cx="8153400" cy="6852858"/>
          </a:xfrm>
        </p:spPr>
      </p:pic>
    </p:spTree>
    <p:extLst>
      <p:ext uri="{BB962C8B-B14F-4D97-AF65-F5344CB8AC3E}">
        <p14:creationId xmlns:p14="http://schemas.microsoft.com/office/powerpoint/2010/main" val="1008273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Machines (p.435)</a:t>
            </a:r>
            <a:endParaRPr lang="en-US" dirty="0"/>
          </a:p>
        </p:txBody>
      </p:sp>
      <p:sp>
        <p:nvSpPr>
          <p:cNvPr id="3" name="Content Placeholder 2"/>
          <p:cNvSpPr>
            <a:spLocks noGrp="1"/>
          </p:cNvSpPr>
          <p:nvPr>
            <p:ph idx="1"/>
          </p:nvPr>
        </p:nvSpPr>
        <p:spPr/>
        <p:txBody>
          <a:bodyPr/>
          <a:lstStyle/>
          <a:p>
            <a:r>
              <a:rPr lang="en-US" dirty="0" smtClean="0"/>
              <a:t>A compound machine is a combination of two or more simple machines that operate together.</a:t>
            </a:r>
            <a:endParaRPr lang="en-US" dirty="0"/>
          </a:p>
        </p:txBody>
      </p:sp>
    </p:spTree>
    <p:extLst>
      <p:ext uri="{BB962C8B-B14F-4D97-AF65-F5344CB8AC3E}">
        <p14:creationId xmlns:p14="http://schemas.microsoft.com/office/powerpoint/2010/main" val="3544487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Simple Machines</a:t>
            </a:r>
            <a:endParaRPr lang="en-US" dirty="0"/>
          </a:p>
        </p:txBody>
      </p:sp>
      <p:sp>
        <p:nvSpPr>
          <p:cNvPr id="3" name="Content Placeholder 2"/>
          <p:cNvSpPr>
            <a:spLocks noGrp="1"/>
          </p:cNvSpPr>
          <p:nvPr>
            <p:ph idx="1"/>
          </p:nvPr>
        </p:nvSpPr>
        <p:spPr/>
        <p:txBody>
          <a:bodyPr/>
          <a:lstStyle/>
          <a:p>
            <a:pPr marL="0" indent="0">
              <a:buNone/>
            </a:pPr>
            <a:r>
              <a:rPr lang="en-US" dirty="0" smtClean="0"/>
              <a:t>Select a simple machine</a:t>
            </a:r>
          </a:p>
          <a:p>
            <a:pPr marL="0" indent="0">
              <a:buNone/>
            </a:pPr>
            <a:r>
              <a:rPr lang="en-US" dirty="0" smtClean="0"/>
              <a:t>Design an experiment to test mechanical advantage</a:t>
            </a:r>
          </a:p>
          <a:p>
            <a:pPr marL="0" indent="0">
              <a:buNone/>
            </a:pPr>
            <a:r>
              <a:rPr lang="en-US" dirty="0" smtClean="0"/>
              <a:t>Conduct your experiment</a:t>
            </a:r>
            <a:endParaRPr lang="en-US" dirty="0"/>
          </a:p>
        </p:txBody>
      </p:sp>
    </p:spTree>
    <p:extLst>
      <p:ext uri="{BB962C8B-B14F-4D97-AF65-F5344CB8AC3E}">
        <p14:creationId xmlns:p14="http://schemas.microsoft.com/office/powerpoint/2010/main" val="3848508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Read 427-435 </a:t>
            </a:r>
          </a:p>
          <a:p>
            <a:r>
              <a:rPr lang="en-US" dirty="0" smtClean="0"/>
              <a:t>Questions p. </a:t>
            </a:r>
            <a:r>
              <a:rPr lang="en-US" smtClean="0"/>
              <a:t>435 1-9</a:t>
            </a:r>
            <a:endParaRPr lang="en-US" dirty="0"/>
          </a:p>
        </p:txBody>
      </p:sp>
    </p:spTree>
    <p:extLst>
      <p:ext uri="{BB962C8B-B14F-4D97-AF65-F5344CB8AC3E}">
        <p14:creationId xmlns:p14="http://schemas.microsoft.com/office/powerpoint/2010/main" val="573261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you learn yesterday?</a:t>
            </a:r>
            <a:endParaRPr lang="en-US" dirty="0"/>
          </a:p>
        </p:txBody>
      </p:sp>
      <p:sp>
        <p:nvSpPr>
          <p:cNvPr id="3" name="Content Placeholder 2"/>
          <p:cNvSpPr>
            <a:spLocks noGrp="1"/>
          </p:cNvSpPr>
          <p:nvPr>
            <p:ph idx="1"/>
          </p:nvPr>
        </p:nvSpPr>
        <p:spPr/>
        <p:txBody>
          <a:bodyPr>
            <a:normAutofit lnSpcReduction="10000"/>
          </a:bodyPr>
          <a:lstStyle/>
          <a:p>
            <a:r>
              <a:rPr lang="en-US" dirty="0" smtClean="0"/>
              <a:t>Work</a:t>
            </a:r>
          </a:p>
          <a:p>
            <a:r>
              <a:rPr lang="en-US" dirty="0" smtClean="0"/>
              <a:t>Machines</a:t>
            </a:r>
          </a:p>
          <a:p>
            <a:r>
              <a:rPr lang="en-US" dirty="0" smtClean="0"/>
              <a:t>Force</a:t>
            </a:r>
          </a:p>
          <a:p>
            <a:r>
              <a:rPr lang="en-US" dirty="0" smtClean="0"/>
              <a:t>Power</a:t>
            </a:r>
          </a:p>
          <a:p>
            <a:r>
              <a:rPr lang="en-US" dirty="0" smtClean="0"/>
              <a:t>Work Input</a:t>
            </a:r>
          </a:p>
          <a:p>
            <a:r>
              <a:rPr lang="en-US" dirty="0" smtClean="0"/>
              <a:t>Work Output</a:t>
            </a:r>
          </a:p>
          <a:p>
            <a:r>
              <a:rPr lang="en-US" dirty="0" smtClean="0"/>
              <a:t>Mechanical Advantage</a:t>
            </a:r>
          </a:p>
          <a:p>
            <a:r>
              <a:rPr lang="en-US" dirty="0" smtClean="0"/>
              <a:t>Efficiency</a:t>
            </a:r>
            <a:endParaRPr lang="en-US" dirty="0"/>
          </a:p>
        </p:txBody>
      </p:sp>
    </p:spTree>
    <p:extLst>
      <p:ext uri="{BB962C8B-B14F-4D97-AF65-F5344CB8AC3E}">
        <p14:creationId xmlns:p14="http://schemas.microsoft.com/office/powerpoint/2010/main" val="4043600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Machines Quiz</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A machine is a device that changes one of three things to make work easier to do. Name one of those three things it does to make work easier.</a:t>
            </a:r>
          </a:p>
          <a:p>
            <a:pPr marL="514350" indent="-514350">
              <a:buFont typeface="+mj-lt"/>
              <a:buAutoNum type="arabicPeriod"/>
            </a:pPr>
            <a:r>
              <a:rPr lang="en-US" dirty="0" smtClean="0"/>
              <a:t>What force will always make machines less than 100% efficient?</a:t>
            </a:r>
          </a:p>
        </p:txBody>
      </p:sp>
    </p:spTree>
    <p:extLst>
      <p:ext uri="{BB962C8B-B14F-4D97-AF65-F5344CB8AC3E}">
        <p14:creationId xmlns:p14="http://schemas.microsoft.com/office/powerpoint/2010/main" val="3600757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Machines Quiz</a:t>
            </a:r>
            <a:endParaRPr lang="en-US" dirty="0"/>
          </a:p>
        </p:txBody>
      </p:sp>
      <p:sp>
        <p:nvSpPr>
          <p:cNvPr id="3" name="Content Placeholder 2"/>
          <p:cNvSpPr>
            <a:spLocks noGrp="1"/>
          </p:cNvSpPr>
          <p:nvPr>
            <p:ph idx="1"/>
          </p:nvPr>
        </p:nvSpPr>
        <p:spPr>
          <a:xfrm>
            <a:off x="381000" y="6553200"/>
            <a:ext cx="8229600" cy="4525963"/>
          </a:xfrm>
        </p:spPr>
        <p:txBody>
          <a:bodyPr>
            <a:normAutofit/>
          </a:bodyPr>
          <a:lstStyle/>
          <a:p>
            <a:pPr marL="514350" indent="-514350">
              <a:buFont typeface="+mj-lt"/>
              <a:buAutoNum type="arabicPeriod" startAt="4"/>
            </a:pPr>
            <a:endParaRPr lang="en-US" dirty="0" smtClean="0"/>
          </a:p>
          <a:p>
            <a:pPr marL="514350" indent="-514350">
              <a:buFont typeface="+mj-lt"/>
              <a:buAutoNum type="arabicPeriod" startAt="4"/>
            </a:pPr>
            <a:endParaRPr lang="en-US" dirty="0" smtClean="0"/>
          </a:p>
          <a:p>
            <a:pPr marL="514350" indent="-514350">
              <a:buFont typeface="+mj-lt"/>
              <a:buAutoNum type="arabicPeriod" startAt="4"/>
            </a:pPr>
            <a:endParaRPr lang="en-US" dirty="0"/>
          </a:p>
        </p:txBody>
      </p:sp>
      <p:sp>
        <p:nvSpPr>
          <p:cNvPr id="4" name="TextBox 3"/>
          <p:cNvSpPr txBox="1"/>
          <p:nvPr/>
        </p:nvSpPr>
        <p:spPr>
          <a:xfrm>
            <a:off x="609600" y="1981200"/>
            <a:ext cx="7924800" cy="3693319"/>
          </a:xfrm>
          <a:prstGeom prst="rect">
            <a:avLst/>
          </a:prstGeom>
          <a:noFill/>
        </p:spPr>
        <p:txBody>
          <a:bodyPr wrap="square" rtlCol="0">
            <a:spAutoFit/>
          </a:bodyPr>
          <a:lstStyle/>
          <a:p>
            <a:pPr marL="514350" indent="-514350">
              <a:buFont typeface="+mj-lt"/>
              <a:buAutoNum type="arabicPeriod" startAt="3"/>
            </a:pPr>
            <a:r>
              <a:rPr lang="en-US" sz="2400" dirty="0" smtClean="0"/>
              <a:t>A lever system lifted a 1000N log 0.5 meters into the air. I applied a force of 800N for 2 meters to make it move that much. What was the efficiency?</a:t>
            </a:r>
          </a:p>
          <a:p>
            <a:pPr marL="514350" indent="-514350">
              <a:buFont typeface="+mj-lt"/>
              <a:buAutoNum type="arabicPeriod" startAt="3"/>
            </a:pPr>
            <a:r>
              <a:rPr lang="en-US" sz="2400" dirty="0" smtClean="0"/>
              <a:t>A lever system lifted a 1000N log 0.5 meters into the air. I applied a force of 800N for 2 meters to make it move that much. What was the ideal mechanical advantage?</a:t>
            </a:r>
          </a:p>
          <a:p>
            <a:pPr marL="514350" indent="-514350">
              <a:buFont typeface="+mj-lt"/>
              <a:buAutoNum type="arabicPeriod" startAt="3"/>
            </a:pPr>
            <a:r>
              <a:rPr lang="en-US" sz="2400" dirty="0" smtClean="0"/>
              <a:t>A lever system lifted a 1000N log 0.5 meters into the air. I applied a force of 800N for 2 meters to make it move that much. What was the actual mechanical advantage?</a:t>
            </a:r>
          </a:p>
          <a:p>
            <a:endParaRPr lang="en-US" dirty="0"/>
          </a:p>
        </p:txBody>
      </p:sp>
    </p:spTree>
    <p:extLst>
      <p:ext uri="{BB962C8B-B14F-4D97-AF65-F5344CB8AC3E}">
        <p14:creationId xmlns:p14="http://schemas.microsoft.com/office/powerpoint/2010/main" val="2417079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Machines</a:t>
            </a:r>
            <a:endParaRPr lang="en-US" dirty="0"/>
          </a:p>
        </p:txBody>
      </p:sp>
      <p:sp>
        <p:nvSpPr>
          <p:cNvPr id="3" name="Content Placeholder 2"/>
          <p:cNvSpPr>
            <a:spLocks noGrp="1"/>
          </p:cNvSpPr>
          <p:nvPr>
            <p:ph idx="1"/>
          </p:nvPr>
        </p:nvSpPr>
        <p:spPr/>
        <p:txBody>
          <a:bodyPr/>
          <a:lstStyle/>
          <a:p>
            <a:r>
              <a:rPr lang="en-US" dirty="0" smtClean="0"/>
              <a:t>The six types of simple machines are the lever, the wheel and axle, the inclined plane, the wedge, the screw, and the pulley. (p.427)</a:t>
            </a:r>
          </a:p>
          <a:p>
            <a:r>
              <a:rPr lang="en-US" dirty="0" smtClean="0"/>
              <a:t>These instruments have been used since the beginning of civilization.</a:t>
            </a:r>
          </a:p>
          <a:p>
            <a:r>
              <a:rPr lang="en-US" dirty="0" smtClean="0"/>
              <a:t>Most mechanical devices are combinations of two or more of the six different simple machines.</a:t>
            </a:r>
            <a:endParaRPr lang="en-US" dirty="0"/>
          </a:p>
        </p:txBody>
      </p:sp>
    </p:spTree>
    <p:extLst>
      <p:ext uri="{BB962C8B-B14F-4D97-AF65-F5344CB8AC3E}">
        <p14:creationId xmlns:p14="http://schemas.microsoft.com/office/powerpoint/2010/main" val="4265661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www.youtube.com/watch?v=dFWHbRApS3c</a:t>
            </a:r>
            <a:endParaRPr lang="en-US" dirty="0" smtClean="0"/>
          </a:p>
          <a:p>
            <a:r>
              <a:rPr lang="en-US" dirty="0">
                <a:hlinkClick r:id="rId3"/>
              </a:rPr>
              <a:t>https://www.youtube.com/watch?v=cv5WLLYo-fk</a:t>
            </a:r>
            <a:endParaRPr lang="en-US" dirty="0" smtClean="0"/>
          </a:p>
          <a:p>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08678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Levers (p.428)</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lever is a rigid bar that is free to move around a fixed point.</a:t>
            </a:r>
          </a:p>
          <a:p>
            <a:r>
              <a:rPr lang="en-US" dirty="0" smtClean="0"/>
              <a:t>The fixed point the bar rotates around is the fulcrum.</a:t>
            </a:r>
          </a:p>
          <a:p>
            <a:r>
              <a:rPr lang="en-US" dirty="0" smtClean="0"/>
              <a:t>Levers are classified into three types based on the locations of the fulcrum, the input force, and the output force.</a:t>
            </a:r>
          </a:p>
          <a:p>
            <a:r>
              <a:rPr lang="en-US" dirty="0" smtClean="0"/>
              <a:t>The input arm of a lever is the distance between the input force and the fulcrum.</a:t>
            </a:r>
          </a:p>
          <a:p>
            <a:r>
              <a:rPr lang="en-US" dirty="0" smtClean="0"/>
              <a:t>The output arm is the distance between the output force and the fulcrum.</a:t>
            </a:r>
          </a:p>
          <a:p>
            <a:r>
              <a:rPr lang="en-US" dirty="0" smtClean="0"/>
              <a:t>To calculate the ideal mechanical advantage of any lever, divide the input arm length by the output arm length.</a:t>
            </a:r>
            <a:endParaRPr lang="en-US" dirty="0"/>
          </a:p>
        </p:txBody>
      </p:sp>
    </p:spTree>
    <p:extLst>
      <p:ext uri="{BB962C8B-B14F-4D97-AF65-F5344CB8AC3E}">
        <p14:creationId xmlns:p14="http://schemas.microsoft.com/office/powerpoint/2010/main" val="3364024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3400"/>
            <a:ext cx="9046800" cy="5744718"/>
          </a:xfrm>
        </p:spPr>
      </p:pic>
    </p:spTree>
    <p:extLst>
      <p:ext uri="{BB962C8B-B14F-4D97-AF65-F5344CB8AC3E}">
        <p14:creationId xmlns:p14="http://schemas.microsoft.com/office/powerpoint/2010/main" val="2116153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28" y="990600"/>
            <a:ext cx="9109138" cy="4724400"/>
          </a:xfrm>
        </p:spPr>
      </p:pic>
    </p:spTree>
    <p:extLst>
      <p:ext uri="{BB962C8B-B14F-4D97-AF65-F5344CB8AC3E}">
        <p14:creationId xmlns:p14="http://schemas.microsoft.com/office/powerpoint/2010/main" val="2682290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645</Words>
  <Application>Microsoft Office PowerPoint</Application>
  <PresentationFormat>On-screen Show (4:3)</PresentationFormat>
  <Paragraphs>59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Physical Science</vt:lpstr>
      <vt:lpstr>What did you learn yesterday?</vt:lpstr>
      <vt:lpstr>Machines Quiz</vt:lpstr>
      <vt:lpstr>Machines Quiz</vt:lpstr>
      <vt:lpstr>Simple Machines</vt:lpstr>
      <vt:lpstr>PowerPoint Presentation</vt:lpstr>
      <vt:lpstr>Levers (p.428)</vt:lpstr>
      <vt:lpstr>PowerPoint Presentation</vt:lpstr>
      <vt:lpstr>PowerPoint Presentation</vt:lpstr>
      <vt:lpstr>Third Class Lever</vt:lpstr>
      <vt:lpstr>Wheel and Axle (p.430)</vt:lpstr>
      <vt:lpstr>Inclined Planes (p.430)</vt:lpstr>
      <vt:lpstr>Wedges (p.431)</vt:lpstr>
      <vt:lpstr>Screws (p.431)</vt:lpstr>
      <vt:lpstr>Pulleys (p.432)</vt:lpstr>
      <vt:lpstr>PowerPoint Presentation</vt:lpstr>
      <vt:lpstr>Compound Machines (p.435)</vt:lpstr>
      <vt:lpstr>Test Simple Machines</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Science</dc:title>
  <dc:creator>Surry County Schools</dc:creator>
  <cp:lastModifiedBy>Amy Jessup</cp:lastModifiedBy>
  <cp:revision>17</cp:revision>
  <dcterms:created xsi:type="dcterms:W3CDTF">2013-10-02T11:23:05Z</dcterms:created>
  <dcterms:modified xsi:type="dcterms:W3CDTF">2014-02-12T15:58:15Z</dcterms:modified>
</cp:coreProperties>
</file>