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AC40-6A70-4E46-95EC-1D1FB384092E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68E0-E4A1-458B-AA2A-82CEAD6C5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58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AC40-6A70-4E46-95EC-1D1FB384092E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68E0-E4A1-458B-AA2A-82CEAD6C5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5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AC40-6A70-4E46-95EC-1D1FB384092E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68E0-E4A1-458B-AA2A-82CEAD6C5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924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AC40-6A70-4E46-95EC-1D1FB384092E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68E0-E4A1-458B-AA2A-82CEAD6C5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73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AC40-6A70-4E46-95EC-1D1FB384092E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68E0-E4A1-458B-AA2A-82CEAD6C5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40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AC40-6A70-4E46-95EC-1D1FB384092E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68E0-E4A1-458B-AA2A-82CEAD6C5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72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AC40-6A70-4E46-95EC-1D1FB384092E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68E0-E4A1-458B-AA2A-82CEAD6C5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43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AC40-6A70-4E46-95EC-1D1FB384092E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68E0-E4A1-458B-AA2A-82CEAD6C5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AC40-6A70-4E46-95EC-1D1FB384092E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68E0-E4A1-458B-AA2A-82CEAD6C5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813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AC40-6A70-4E46-95EC-1D1FB384092E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68E0-E4A1-458B-AA2A-82CEAD6C5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07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AC40-6A70-4E46-95EC-1D1FB384092E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68E0-E4A1-458B-AA2A-82CEAD6C5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445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0AC40-6A70-4E46-95EC-1D1FB384092E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268E0-E4A1-458B-AA2A-82CEAD6C5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75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Hydrates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Chemistry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702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/>
              <a:t> </a:t>
            </a:r>
            <a:r>
              <a:rPr lang="en-US" dirty="0" smtClean="0"/>
              <a:t>A class of compounds containing chemically combined water.  Usually, the water is loosely held and easily lost on heating.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dirty="0" smtClean="0"/>
              <a:t>Since the water is loosely held, it will evaporate or be pulled from the air depending on the vapor pressure of the chemical.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To write hydrates, use a dot: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CuSO</a:t>
            </a:r>
            <a:r>
              <a:rPr lang="en-US" baseline="-25000" dirty="0" smtClean="0"/>
              <a:t>4</a:t>
            </a:r>
            <a:r>
              <a:rPr lang="en-US" dirty="0" smtClean="0"/>
              <a:t>∙5H</a:t>
            </a:r>
            <a:r>
              <a:rPr lang="en-US" baseline="-25000" dirty="0" smtClean="0"/>
              <a:t>2</a:t>
            </a:r>
            <a:r>
              <a:rPr lang="en-US" dirty="0" smtClean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963938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err="1" smtClean="0"/>
              <a:t>Efforescent</a:t>
            </a:r>
            <a:r>
              <a:rPr lang="en-US" dirty="0" smtClean="0"/>
              <a:t> hydrates – high vapor pressure, easily evaporate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Hygroscopic hydrates – low vapor pressure, take water from the air (</a:t>
            </a:r>
            <a:r>
              <a:rPr lang="en-US" dirty="0" err="1" smtClean="0"/>
              <a:t>dessicants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Deliquescent substances will actually remove enough water from the air to dissolve themselves and form a solution.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883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68963"/>
          </a:xfrm>
        </p:spPr>
        <p:txBody>
          <a:bodyPr/>
          <a:lstStyle/>
          <a:p>
            <a:r>
              <a:rPr lang="en-US" dirty="0" smtClean="0"/>
              <a:t>Calculate the percent by mass of water in sodium carbonate </a:t>
            </a:r>
            <a:r>
              <a:rPr lang="en-US" dirty="0" err="1" smtClean="0"/>
              <a:t>decahydrate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85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00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Na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CO</a:t>
            </a:r>
            <a:r>
              <a:rPr lang="en-US" sz="4000" baseline="-25000" dirty="0" smtClean="0"/>
              <a:t>3</a:t>
            </a:r>
            <a:r>
              <a:rPr lang="en-US" sz="4000" dirty="0" smtClean="0"/>
              <a:t>∙10H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0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800" dirty="0" smtClean="0"/>
              <a:t>2Na = 46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C = 	12			</a:t>
            </a:r>
            <a:r>
              <a:rPr lang="en-US" sz="2800" u="sng" dirty="0" smtClean="0"/>
              <a:t>180</a:t>
            </a:r>
            <a:r>
              <a:rPr lang="en-US" sz="2800" dirty="0" smtClean="0"/>
              <a:t>   X 100 = 62.9%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3O = 	48			286</a:t>
            </a:r>
          </a:p>
          <a:p>
            <a:pPr marL="0" indent="0">
              <a:buNone/>
            </a:pPr>
            <a:r>
              <a:rPr lang="en-US" sz="2800" dirty="0" smtClean="0"/>
              <a:t>20H = 20</a:t>
            </a:r>
          </a:p>
          <a:p>
            <a:pPr marL="0" indent="0">
              <a:buNone/>
            </a:pPr>
            <a:r>
              <a:rPr lang="en-US" sz="2800" dirty="0" smtClean="0"/>
              <a:t>10O = </a:t>
            </a:r>
            <a:r>
              <a:rPr lang="en-US" sz="2800" u="sng" dirty="0" smtClean="0"/>
              <a:t>160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286 g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Calculate % water in copper (II) sulfate </a:t>
            </a:r>
            <a:r>
              <a:rPr lang="en-US" sz="2800" dirty="0" err="1" smtClean="0"/>
              <a:t>pentahydrate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4166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763000" cy="58213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 smtClean="0"/>
              <a:t>CuSO</a:t>
            </a:r>
            <a:r>
              <a:rPr lang="en-US" sz="4800" baseline="-25000" dirty="0" smtClean="0"/>
              <a:t>4</a:t>
            </a:r>
            <a:r>
              <a:rPr lang="en-US" sz="4800" dirty="0" smtClean="0"/>
              <a:t>∙5H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O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Cu	64			</a:t>
            </a:r>
            <a:r>
              <a:rPr lang="en-US" u="sng" dirty="0" smtClean="0"/>
              <a:t>90</a:t>
            </a:r>
            <a:r>
              <a:rPr lang="en-US" dirty="0" smtClean="0"/>
              <a:t>    X  100 = 36%</a:t>
            </a:r>
          </a:p>
          <a:p>
            <a:pPr marL="0" indent="0">
              <a:buNone/>
            </a:pPr>
            <a:r>
              <a:rPr lang="en-US" dirty="0" smtClean="0"/>
              <a:t>S	32			250</a:t>
            </a:r>
          </a:p>
          <a:p>
            <a:pPr marL="0" indent="0">
              <a:buNone/>
            </a:pPr>
            <a:r>
              <a:rPr lang="en-US" dirty="0" smtClean="0"/>
              <a:t>4O	64</a:t>
            </a:r>
          </a:p>
          <a:p>
            <a:pPr marL="0" indent="0">
              <a:buNone/>
            </a:pPr>
            <a:r>
              <a:rPr lang="en-US" dirty="0" smtClean="0"/>
              <a:t>5H</a:t>
            </a:r>
            <a:r>
              <a:rPr lang="en-US" baseline="-25000" dirty="0" smtClean="0"/>
              <a:t>2</a:t>
            </a:r>
            <a:r>
              <a:rPr lang="en-US" dirty="0" smtClean="0"/>
              <a:t>0	</a:t>
            </a:r>
            <a:r>
              <a:rPr lang="en-US" u="sng" dirty="0" smtClean="0"/>
              <a:t>90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250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Calculate % water in calcium chloride </a:t>
            </a:r>
            <a:r>
              <a:rPr lang="en-US" dirty="0" err="1" smtClean="0"/>
              <a:t>hexahydrate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989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 smtClean="0"/>
              <a:t>CaCl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∙6H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	40		</a:t>
            </a:r>
            <a:r>
              <a:rPr lang="en-US" u="sng" dirty="0" smtClean="0"/>
              <a:t>108 </a:t>
            </a:r>
            <a:r>
              <a:rPr lang="en-US" dirty="0" smtClean="0"/>
              <a:t>    X    100   =   49.5%</a:t>
            </a:r>
          </a:p>
          <a:p>
            <a:pPr marL="0" indent="0">
              <a:buNone/>
            </a:pPr>
            <a:r>
              <a:rPr lang="en-US" dirty="0" smtClean="0"/>
              <a:t>2Cl	70		218</a:t>
            </a:r>
          </a:p>
          <a:p>
            <a:pPr marL="0" indent="0">
              <a:buNone/>
            </a:pPr>
            <a:r>
              <a:rPr lang="en-US" dirty="0" smtClean="0"/>
              <a:t>6H</a:t>
            </a:r>
            <a:r>
              <a:rPr lang="en-US" baseline="-25000" dirty="0" smtClean="0"/>
              <a:t>2</a:t>
            </a:r>
            <a:r>
              <a:rPr lang="en-US" dirty="0" smtClean="0"/>
              <a:t>0	</a:t>
            </a:r>
            <a:r>
              <a:rPr lang="en-US" u="sng" dirty="0" smtClean="0"/>
              <a:t>108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643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74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Hydrates</vt:lpstr>
      <vt:lpstr>Hydrates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Hydrates</dc:title>
  <dc:creator>Amy Jessup</dc:creator>
  <cp:lastModifiedBy>Amy Jessup</cp:lastModifiedBy>
  <cp:revision>5</cp:revision>
  <dcterms:created xsi:type="dcterms:W3CDTF">2014-04-06T17:24:18Z</dcterms:created>
  <dcterms:modified xsi:type="dcterms:W3CDTF">2014-04-06T18:12:14Z</dcterms:modified>
</cp:coreProperties>
</file>