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2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0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F9E9-D1CF-4E5C-94DC-47F1F828F0EE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E8FB-84AF-4315-A802-3C97B309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Scientific Method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144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The Scientific Method 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3600" dirty="0" smtClean="0"/>
              <a:t>The scientific method is a systematic approach to gather knowledge to answer questions about the world </a:t>
            </a:r>
            <a:r>
              <a:rPr lang="en-US" sz="3600" dirty="0" smtClean="0"/>
              <a:t>in which we live.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255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Steps of the Scientific Method: </a:t>
            </a:r>
          </a:p>
          <a:p>
            <a:endParaRPr lang="en-US" sz="4000" dirty="0" smtClean="0"/>
          </a:p>
          <a:p>
            <a:r>
              <a:rPr lang="en-US" sz="2400" b="1" dirty="0" smtClean="0"/>
              <a:t>1. Observations </a:t>
            </a:r>
          </a:p>
          <a:p>
            <a:r>
              <a:rPr lang="en-US" sz="2400" b="1" dirty="0" smtClean="0"/>
              <a:t>2. Question </a:t>
            </a:r>
          </a:p>
          <a:p>
            <a:r>
              <a:rPr lang="en-US" sz="2400" b="1" dirty="0" smtClean="0"/>
              <a:t>3. Hypothesis</a:t>
            </a:r>
            <a:r>
              <a:rPr lang="en-US" sz="2400" dirty="0" smtClean="0"/>
              <a:t>, which is a tentative answer to the question. A hypothesis must be testable. </a:t>
            </a:r>
          </a:p>
          <a:p>
            <a:r>
              <a:rPr lang="en-US" sz="2400" b="1" dirty="0" smtClean="0"/>
              <a:t>4. Experiment</a:t>
            </a:r>
            <a:r>
              <a:rPr lang="en-US" sz="2400" dirty="0" smtClean="0"/>
              <a:t>, includes recording and analyzing data gathered. </a:t>
            </a:r>
          </a:p>
          <a:p>
            <a:r>
              <a:rPr lang="en-US" sz="2400" dirty="0" smtClean="0"/>
              <a:t> Each experiment has a variable, the factor being tested and a control. </a:t>
            </a:r>
          </a:p>
          <a:p>
            <a:r>
              <a:rPr lang="en-US" sz="2400" dirty="0" smtClean="0"/>
              <a:t> A control responds in a predictable way to the experiment and is used as a basis or standard for </a:t>
            </a:r>
            <a:r>
              <a:rPr lang="en-US" sz="2400" dirty="0" smtClean="0"/>
              <a:t> </a:t>
            </a:r>
            <a:r>
              <a:rPr lang="en-US" sz="2400" dirty="0" smtClean="0"/>
              <a:t>comparison. </a:t>
            </a:r>
          </a:p>
          <a:p>
            <a:r>
              <a:rPr lang="en-US" sz="2400" b="1" dirty="0" smtClean="0"/>
              <a:t>5. Conclusion</a:t>
            </a:r>
            <a:r>
              <a:rPr lang="en-US" sz="2400" dirty="0" smtClean="0"/>
              <a:t>, may lead to new questions, new hypothesis, or new experiments.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11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After many experiments, scientists may summarize results in a natural law, which is a description of how nature behaves. Scientists may formulate a theory. A </a:t>
            </a:r>
            <a:r>
              <a:rPr lang="en-US" sz="3600" u="sng" dirty="0" smtClean="0"/>
              <a:t>theory</a:t>
            </a:r>
            <a:r>
              <a:rPr lang="en-US" sz="3600" dirty="0" smtClean="0"/>
              <a:t> explains why nature behaves the way described by the natural law. Theories can predict results of further experiments. A </a:t>
            </a:r>
            <a:r>
              <a:rPr lang="en-US" sz="3600" u="sng" dirty="0" smtClean="0"/>
              <a:t>law</a:t>
            </a:r>
            <a:r>
              <a:rPr lang="en-US" sz="3600" dirty="0" smtClean="0"/>
              <a:t> tells us what happened and a theory tells us why.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64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Science is a way of thinking and acting. A process of inquiry and investigation not just a body of knowledge. This scientific process, the </a:t>
            </a:r>
            <a:r>
              <a:rPr lang="en-US" sz="3600" u="sng" dirty="0" smtClean="0"/>
              <a:t>scientific method</a:t>
            </a:r>
            <a:r>
              <a:rPr lang="en-US" sz="3600" dirty="0" smtClean="0"/>
              <a:t>, is based on the idea that begins with observations. Using the guidelines of the scientific method you and a partner will conduct an investigation to identify the components of an unknown mixture.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7696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this demo to practice recording observations and making hypotheses.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NOT write in the first person.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will be useful on the lab you conduct tomorrow.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6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Write YOUR observations on your paper.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types of observations can we make? (measurement, visual changes, odors …)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things can we observe during a reaction?  (changes in color temperature, fizzing…)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observations we can make about the reaction of vinegar (with some pH </a:t>
            </a:r>
          </a:p>
          <a:p>
            <a:pPr marL="0" indent="0">
              <a:buNone/>
            </a:pPr>
            <a:r>
              <a:rPr lang="en-US" dirty="0" smtClean="0"/>
              <a:t>indicator) and baking soda?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Hyposthesis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hypothesis statement can we make if I double the amount of the vinegar and </a:t>
            </a:r>
            <a:r>
              <a:rPr lang="en-US" dirty="0" smtClean="0"/>
              <a:t>baking </a:t>
            </a:r>
            <a:r>
              <a:rPr lang="en-US" dirty="0" smtClean="0"/>
              <a:t>soda?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test this hypothesis?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Prelab</a:t>
            </a:r>
            <a:r>
              <a:rPr lang="en-US" dirty="0" smtClean="0"/>
              <a:t>: Observing/ Questioning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of 4 per group.</a:t>
            </a:r>
          </a:p>
          <a:p>
            <a:r>
              <a:rPr lang="en-US" dirty="0" smtClean="0"/>
              <a:t>Group work, INDIVIDUAL write-ups and INDIVIDUAL grades.</a:t>
            </a:r>
          </a:p>
          <a:p>
            <a:endParaRPr lang="en-US" dirty="0"/>
          </a:p>
          <a:p>
            <a:r>
              <a:rPr lang="en-US" dirty="0" smtClean="0"/>
              <a:t>Read the ENTIRE lab procedure TWICE.</a:t>
            </a:r>
          </a:p>
          <a:p>
            <a:r>
              <a:rPr lang="en-US" dirty="0" smtClean="0"/>
              <a:t>Decide how you are going to test the substances, and how your are going to </a:t>
            </a:r>
            <a:r>
              <a:rPr lang="en-US" dirty="0" smtClean="0"/>
              <a:t>set </a:t>
            </a:r>
            <a:r>
              <a:rPr lang="en-US" dirty="0" smtClean="0"/>
              <a:t>up your results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7818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TODAY, you need to turn in:</a:t>
            </a:r>
          </a:p>
          <a:p>
            <a:pPr lvl="1"/>
            <a:r>
              <a:rPr lang="en-US" sz="3100" dirty="0" smtClean="0"/>
              <a:t>Quiz/classroom participation sheet </a:t>
            </a:r>
          </a:p>
          <a:p>
            <a:pPr lvl="1"/>
            <a:r>
              <a:rPr lang="en-US" sz="3100" dirty="0" smtClean="0"/>
              <a:t>Worksheet</a:t>
            </a:r>
          </a:p>
          <a:p>
            <a:pPr lvl="1"/>
            <a:r>
              <a:rPr lang="en-US" sz="3100" dirty="0" smtClean="0"/>
              <a:t>Beginning lab report with the materials, procedure, and your blank data table.</a:t>
            </a:r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r>
              <a:rPr lang="en-US" sz="3100" dirty="0" smtClean="0"/>
              <a:t>You will do the lab tomorrow.  If your beginning lab report is not complete (or done to an acceptable level), you will not participate in the lab.</a:t>
            </a:r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r>
              <a:rPr lang="en-US" sz="3100" dirty="0" smtClean="0"/>
              <a:t>No open-toed shoes tomorrow and be prepared to tie your hair back.</a:t>
            </a:r>
            <a:r>
              <a:rPr lang="en-US" sz="3100" dirty="0"/>
              <a:t>	</a:t>
            </a:r>
            <a:endParaRPr lang="en-US" sz="3100" dirty="0" smtClean="0"/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r>
              <a:rPr lang="en-US" sz="3100" dirty="0" smtClean="0"/>
              <a:t>You will be graded tomorrow in 3 categories:</a:t>
            </a:r>
          </a:p>
          <a:p>
            <a:pPr marL="971550" lvl="1" indent="-514350">
              <a:buAutoNum type="arabicPeriod"/>
            </a:pPr>
            <a:r>
              <a:rPr lang="en-US" sz="3100" dirty="0" smtClean="0"/>
              <a:t>Safety and proper procedure/chemical handling</a:t>
            </a:r>
          </a:p>
          <a:p>
            <a:pPr marL="971550" lvl="1" indent="-514350">
              <a:buAutoNum type="arabicPeriod"/>
            </a:pPr>
            <a:r>
              <a:rPr lang="en-US" sz="3100" dirty="0" smtClean="0"/>
              <a:t>Following instructions – if lab was followed EXACTLY</a:t>
            </a:r>
          </a:p>
          <a:p>
            <a:pPr marL="971550" lvl="1" indent="-514350">
              <a:buAutoNum type="arabicPeriod"/>
            </a:pPr>
            <a:r>
              <a:rPr lang="en-US" sz="3100" dirty="0" smtClean="0"/>
              <a:t>Lab Report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Chemistry is the study of ________ and how it changes.</a:t>
            </a:r>
          </a:p>
          <a:p>
            <a:pPr marL="0" indent="0">
              <a:buNone/>
            </a:pPr>
            <a:r>
              <a:rPr lang="en-US" dirty="0" smtClean="0"/>
              <a:t>2. Do you need to wear goggles when boiling chemicals in the laboratory?</a:t>
            </a:r>
          </a:p>
          <a:p>
            <a:pPr marL="0" indent="0">
              <a:buNone/>
            </a:pPr>
            <a:r>
              <a:rPr lang="en-US" dirty="0" smtClean="0"/>
              <a:t>3. (True/False). The amount of both matter and energy together in the universe never changes.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(True/False) You can drink a colorless, odorless liquid in the laboratory.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Is physical chemistry an area of chemistry or an area of physics?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(True/False) Chemistry began as the study of Alchemy.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Do you need to wear closed toed shoes to laboratory everyday?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&amp;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                             then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this true or false?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43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14" y="2209800"/>
            <a:ext cx="3359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History Connection – In the mid 1700’s, many scientists were still trying to explain materials in terms of combinations of air, earth, fire and water. One French scientist, Antoine Lavoisier, (1743-1794) worked to change the way chemistry was done. Lavoisier had a habit of making very careful measurements in his experiments. One of the things he discovered from these </a:t>
            </a:r>
          </a:p>
          <a:p>
            <a:pPr marL="0" indent="0">
              <a:buNone/>
            </a:pPr>
            <a:r>
              <a:rPr lang="en-US" dirty="0" smtClean="0"/>
              <a:t>experiments was that combustion is the result of a reaction with oxygen. Lavoisier also knew that oxygen is needed for life processes. He supposed that when a person was working, the life processes increase and more oxygen would be used. So he set up an experiment to measure the amount of oxygen a person breathed while resting- first on an empty stomach and then after </a:t>
            </a:r>
          </a:p>
          <a:p>
            <a:pPr marL="0" indent="0">
              <a:buNone/>
            </a:pPr>
            <a:r>
              <a:rPr lang="en-US" dirty="0" smtClean="0"/>
              <a:t>eating food.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2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078"/>
            <a:ext cx="7543800" cy="59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31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19595"/>
            <a:ext cx="335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Well, Lavoisier’s measurements did show that more oxygen is </a:t>
            </a:r>
          </a:p>
          <a:p>
            <a:r>
              <a:rPr lang="en-US" sz="2800" dirty="0" smtClean="0"/>
              <a:t>used when food is present. Because of the careful way he set-up and performed his experiment, </a:t>
            </a:r>
          </a:p>
          <a:p>
            <a:r>
              <a:rPr lang="en-US" sz="2800" dirty="0" smtClean="0"/>
              <a:t>Lavoisier is now recognized as the first modern chemist.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99"/>
            <a:ext cx="4267200" cy="59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5" y="914400"/>
            <a:ext cx="87085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2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153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Today, a very systematic, careful way of studying materials is still used by scientists </a:t>
            </a:r>
            <a:r>
              <a:rPr lang="en-US" sz="2400" dirty="0" smtClean="0"/>
              <a:t>researching anything </a:t>
            </a:r>
            <a:r>
              <a:rPr lang="en-US" sz="2400" dirty="0" smtClean="0"/>
              <a:t>from creating new materials to examining ways of improving the use or manufacture of </a:t>
            </a:r>
            <a:r>
              <a:rPr lang="en-US" sz="2400" dirty="0" smtClean="0"/>
              <a:t>existing </a:t>
            </a:r>
            <a:r>
              <a:rPr lang="en-US" sz="2400" dirty="0" smtClean="0"/>
              <a:t>materials. 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400" dirty="0" smtClean="0"/>
              <a:t>So if we want to examine different materials, which you will be doing today in lab, then you </a:t>
            </a:r>
            <a:r>
              <a:rPr lang="en-US" sz="2400" dirty="0" smtClean="0"/>
              <a:t>need </a:t>
            </a:r>
            <a:r>
              <a:rPr lang="en-US" sz="2400" dirty="0" smtClean="0"/>
              <a:t>to learn how to apply this systematic process of questioning and testing that scientists use </a:t>
            </a:r>
            <a:r>
              <a:rPr lang="en-US" sz="2400" dirty="0" smtClean="0"/>
              <a:t>to </a:t>
            </a:r>
            <a:r>
              <a:rPr lang="en-US" sz="2400" dirty="0" smtClean="0"/>
              <a:t>gather knowledge about materials. If you look at the notes outline, you will see this process is </a:t>
            </a:r>
            <a:r>
              <a:rPr lang="en-US" sz="2400" dirty="0" smtClean="0"/>
              <a:t>referred </a:t>
            </a:r>
            <a:r>
              <a:rPr lang="en-US" sz="2400" dirty="0" smtClean="0"/>
              <a:t>to as the Scientific Method. 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733800"/>
            <a:ext cx="5076827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3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883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Chemistry</vt:lpstr>
      <vt:lpstr>Science &amp; Safety</vt:lpstr>
      <vt:lpstr>Science &amp; Safety</vt:lpstr>
      <vt:lpstr>Science &amp;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Activity</vt:lpstr>
      <vt:lpstr>Observations</vt:lpstr>
      <vt:lpstr>Hyposthesis</vt:lpstr>
      <vt:lpstr>Prelab: Observing/ Questioning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Amy Jessup</dc:creator>
  <cp:lastModifiedBy>Amy Jessup</cp:lastModifiedBy>
  <cp:revision>8</cp:revision>
  <dcterms:created xsi:type="dcterms:W3CDTF">2014-01-18T13:38:13Z</dcterms:created>
  <dcterms:modified xsi:type="dcterms:W3CDTF">2014-08-22T13:32:23Z</dcterms:modified>
</cp:coreProperties>
</file>